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39"/>
  </p:notesMasterIdLst>
  <p:sldIdLst>
    <p:sldId id="483" r:id="rId2"/>
    <p:sldId id="484" r:id="rId3"/>
    <p:sldId id="485" r:id="rId4"/>
    <p:sldId id="643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518" r:id="rId19"/>
    <p:sldId id="522" r:id="rId20"/>
    <p:sldId id="523" r:id="rId21"/>
    <p:sldId id="524" r:id="rId22"/>
    <p:sldId id="541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656" r:id="rId31"/>
    <p:sldId id="550" r:id="rId32"/>
    <p:sldId id="551" r:id="rId33"/>
    <p:sldId id="552" r:id="rId34"/>
    <p:sldId id="657" r:id="rId35"/>
    <p:sldId id="648" r:id="rId36"/>
    <p:sldId id="655" r:id="rId37"/>
    <p:sldId id="625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Times" panose="02020603050405020304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2D8A"/>
    <a:srgbClr val="FF9E9E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5" autoAdjust="0"/>
  </p:normalViewPr>
  <p:slideViewPr>
    <p:cSldViewPr snapToGrid="0">
      <p:cViewPr varScale="1">
        <p:scale>
          <a:sx n="139" d="100"/>
          <a:sy n="139" d="100"/>
        </p:scale>
        <p:origin x="68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820688-E442-4FCF-B213-FF2359B9E94C}" type="slidenum">
              <a:rPr lang="en-US" altLang="en-US" sz="1100"/>
              <a:pPr/>
              <a:t>11</a:t>
            </a:fld>
            <a:endParaRPr lang="en-US" altLang="en-US" sz="11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marL="139700" indent="0" eaLnBrk="1" hangingPunct="1">
              <a:buNone/>
            </a:pPr>
            <a:r>
              <a:rPr lang="en-US" alt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6446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82A3DD-D9D4-4CA3-97E2-2913ADBD269A}" type="slidenum">
              <a:rPr lang="en-US" altLang="en-US" sz="1100"/>
              <a:pPr/>
              <a:t>12</a:t>
            </a:fld>
            <a:endParaRPr lang="en-US" altLang="en-US" sz="11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7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AE63B1-ADD9-41CA-B0DB-8B7205FDD72B}" type="slidenum">
              <a:rPr lang="en-US" altLang="en-US" sz="1100">
                <a:latin typeface="Calibri" pitchFamily="34" charset="0"/>
              </a:rPr>
              <a:pPr/>
              <a:t>13</a:t>
            </a:fld>
            <a:endParaRPr lang="en-US" altLang="en-US" sz="1100">
              <a:latin typeface="Calibri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37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7BDCE73-5869-47F1-B4C0-0A2DB3BB0516}" type="slidenum">
              <a:rPr lang="en-US" altLang="en-US" sz="1100"/>
              <a:pPr/>
              <a:t>14</a:t>
            </a:fld>
            <a:endParaRPr lang="en-US" altLang="en-US" sz="11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0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B6C6CB-6B9C-44A6-B888-D9C6EB1DDCB9}" type="slidenum">
              <a:rPr lang="en-US" altLang="en-US" sz="1100"/>
              <a:pPr/>
              <a:t>15</a:t>
            </a:fld>
            <a:endParaRPr lang="en-US" altLang="en-US" sz="11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2803A74-B256-41AE-9306-C62F119403B8}" type="slidenum">
              <a:rPr lang="en-US" altLang="en-US" sz="1100"/>
              <a:pPr/>
              <a:t>16</a:t>
            </a:fld>
            <a:endParaRPr lang="en-US" altLang="en-US" sz="11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4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17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6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1-B</a:t>
            </a:r>
          </a:p>
          <a:p>
            <a:pPr marL="139700" indent="0">
              <a:buNone/>
            </a:pPr>
            <a:r>
              <a:rPr lang="en-US" dirty="0"/>
              <a:t>2-C</a:t>
            </a:r>
          </a:p>
          <a:p>
            <a:pPr marL="139700" indent="0">
              <a:buNone/>
            </a:pPr>
            <a:r>
              <a:rPr lang="en-US" dirty="0"/>
              <a:t>3-A</a:t>
            </a:r>
          </a:p>
        </p:txBody>
      </p:sp>
    </p:spTree>
    <p:extLst>
      <p:ext uri="{BB962C8B-B14F-4D97-AF65-F5344CB8AC3E}">
        <p14:creationId xmlns:p14="http://schemas.microsoft.com/office/powerpoint/2010/main" val="2512383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7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7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70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067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487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85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45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97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58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60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3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641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69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74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55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291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4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79197D7-926C-4839-963A-D114173017FE}" type="slidenum">
              <a:rPr lang="en-US" altLang="en-US" sz="1100"/>
              <a:pPr/>
              <a:t>5</a:t>
            </a:fld>
            <a:endParaRPr lang="en-US" altLang="en-US" sz="11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42215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43CF03C-6059-4AA6-A3F2-B6020B428053}" type="slidenum">
              <a:rPr lang="en-US" altLang="en-US" sz="1100"/>
              <a:pPr/>
              <a:t>6</a:t>
            </a:fld>
            <a:endParaRPr lang="en-US" altLang="en-US" sz="11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7970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00BEE4-7D2E-488F-B07E-AC19B31E8B7D}" type="slidenum">
              <a:rPr lang="en-US" altLang="en-US" sz="1100"/>
              <a:pPr/>
              <a:t>7</a:t>
            </a:fld>
            <a:endParaRPr lang="en-US" altLang="en-US" sz="11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60798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268FABD-CB82-4B24-8ED1-C0BB35182250}" type="slidenum">
              <a:rPr lang="en-US" altLang="en-US" sz="1100"/>
              <a:pPr/>
              <a:t>8</a:t>
            </a:fld>
            <a:endParaRPr lang="en-US" altLang="en-US" sz="11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04173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B62F83D-2C8C-4870-AE3E-9ED88DF70065}" type="slidenum">
              <a:rPr lang="en-US" altLang="en-US" sz="1100"/>
              <a:pPr/>
              <a:t>9</a:t>
            </a:fld>
            <a:endParaRPr lang="en-US" altLang="en-US" sz="11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11113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1A7CD4-D5C6-415D-801B-8E5415BDD764}" type="slidenum">
              <a:rPr lang="en-US" altLang="en-US" sz="1100"/>
              <a:pPr/>
              <a:t>10</a:t>
            </a:fld>
            <a:endParaRPr lang="en-US" altLang="en-US" sz="11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8277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3CF1-6F69-A44E-8D8E-9FB08ACA4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E8DC-BE81-4B53-824E-D1518E95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0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50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50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1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istill.pub/2017/feature-visualization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time: Neural Networks for Visual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470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1" y="1707656"/>
            <a:ext cx="5580743" cy="267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8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941" name="Rectangle 127"/>
          <p:cNvSpPr>
            <a:spLocks noChangeArrowheads="1"/>
          </p:cNvSpPr>
          <p:nvPr/>
        </p:nvSpPr>
        <p:spPr bwMode="auto">
          <a:xfrm>
            <a:off x="6172200" y="325755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065" name="Rectangle 252"/>
          <p:cNvSpPr>
            <a:spLocks noChangeArrowheads="1"/>
          </p:cNvSpPr>
          <p:nvPr/>
        </p:nvSpPr>
        <p:spPr bwMode="auto">
          <a:xfrm>
            <a:off x="1812925" y="3019425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3066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306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7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306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3069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307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307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70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307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71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3072" name="TextBox 31"/>
          <p:cNvSpPr txBox="1">
            <a:spLocks noChangeArrowheads="1"/>
          </p:cNvSpPr>
          <p:nvPr/>
        </p:nvSpPr>
        <p:spPr bwMode="auto">
          <a:xfrm>
            <a:off x="6216650" y="326350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965" name="Rectangle 127"/>
          <p:cNvSpPr>
            <a:spLocks noChangeArrowheads="1"/>
          </p:cNvSpPr>
          <p:nvPr/>
        </p:nvSpPr>
        <p:spPr bwMode="auto">
          <a:xfrm>
            <a:off x="6858000" y="27432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089" name="Rectangle 252"/>
          <p:cNvSpPr>
            <a:spLocks noChangeArrowheads="1"/>
          </p:cNvSpPr>
          <p:nvPr/>
        </p:nvSpPr>
        <p:spPr bwMode="auto">
          <a:xfrm>
            <a:off x="2514600" y="25146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4090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409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1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409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4093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409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09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0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409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4094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40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5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4096" name="TextBox 31"/>
          <p:cNvSpPr txBox="1">
            <a:spLocks noChangeArrowheads="1"/>
          </p:cNvSpPr>
          <p:nvPr/>
        </p:nvSpPr>
        <p:spPr bwMode="auto">
          <a:xfrm>
            <a:off x="6858000" y="27432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1714500"/>
          <a:ext cx="3581400" cy="257175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511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511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11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511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5115" name="Group 4"/>
          <p:cNvGrpSpPr>
            <a:grpSpLocks/>
          </p:cNvGrpSpPr>
          <p:nvPr/>
        </p:nvGrpSpPr>
        <p:grpSpPr bwMode="auto">
          <a:xfrm>
            <a:off x="6477000" y="228600"/>
            <a:ext cx="685800" cy="438150"/>
            <a:chOff x="3799" y="2064"/>
            <a:chExt cx="1433" cy="1136"/>
          </a:xfrm>
        </p:grpSpPr>
        <p:grpSp>
          <p:nvGrpSpPr>
            <p:cNvPr id="16511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12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3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512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5116" name="Object 26"/>
          <p:cNvGraphicFramePr>
            <a:graphicFrameLocks noChangeAspect="1"/>
          </p:cNvGraphicFramePr>
          <p:nvPr/>
        </p:nvGraphicFramePr>
        <p:xfrm>
          <a:off x="5322888" y="171451"/>
          <a:ext cx="1020762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51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171451"/>
                        <a:ext cx="1020762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9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371601" y="3429000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grpSp>
        <p:nvGrpSpPr>
          <p:cNvPr id="166917" name="Group 5"/>
          <p:cNvGrpSpPr>
            <a:grpSpLocks/>
          </p:cNvGrpSpPr>
          <p:nvPr/>
        </p:nvGrpSpPr>
        <p:grpSpPr bwMode="auto">
          <a:xfrm>
            <a:off x="3774535" y="2043708"/>
            <a:ext cx="1676400" cy="1306116"/>
            <a:chOff x="3799" y="2064"/>
            <a:chExt cx="1433" cy="1136"/>
          </a:xfrm>
        </p:grpSpPr>
        <p:grpSp>
          <p:nvGrpSpPr>
            <p:cNvPr id="16692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692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4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692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2000250"/>
            <a:ext cx="1857375" cy="140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4" y="3494485"/>
            <a:ext cx="2459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Blur (with a mean filter)</a:t>
            </a:r>
          </a:p>
        </p:txBody>
      </p:sp>
      <p:sp>
        <p:nvSpPr>
          <p:cNvPr id="166920" name="Text Box 27"/>
          <p:cNvSpPr txBox="1">
            <a:spLocks noChangeArrowheads="1"/>
          </p:cNvSpPr>
          <p:nvPr/>
        </p:nvSpPr>
        <p:spPr bwMode="auto">
          <a:xfrm>
            <a:off x="7467601" y="4914900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Source: D. Lowe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80076" y="2228850"/>
            <a:ext cx="567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latin typeface="Calibri" pitchFamily="34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732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794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794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7940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7941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79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44690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896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897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7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6896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23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8966" name="Text Box 24"/>
          <p:cNvSpPr txBox="1">
            <a:spLocks noChangeArrowheads="1"/>
          </p:cNvSpPr>
          <p:nvPr/>
        </p:nvSpPr>
        <p:spPr bwMode="auto">
          <a:xfrm>
            <a:off x="6324600" y="35433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Filtered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(no change)</a:t>
            </a:r>
          </a:p>
        </p:txBody>
      </p:sp>
      <p:pic>
        <p:nvPicPr>
          <p:cNvPr id="1689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8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97485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pic>
        <p:nvPicPr>
          <p:cNvPr id="16998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9989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sp>
        <p:nvSpPr>
          <p:cNvPr id="169990" name="Text Box 24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169991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99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99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3959221" y="1046307"/>
            <a:ext cx="1225550" cy="1161621"/>
            <a:chOff x="144" y="144"/>
            <a:chExt cx="1152" cy="1136"/>
          </a:xfrm>
        </p:grpSpPr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1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7102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101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71015" name="Rectangle 24"/>
          <p:cNvSpPr>
            <a:spLocks noChangeArrowheads="1"/>
          </p:cNvSpPr>
          <p:nvPr/>
        </p:nvSpPr>
        <p:spPr bwMode="auto">
          <a:xfrm>
            <a:off x="6477000" y="2000249"/>
            <a:ext cx="1905000" cy="14069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71016" name="Text Box 25"/>
          <p:cNvSpPr txBox="1">
            <a:spLocks noChangeArrowheads="1"/>
          </p:cNvSpPr>
          <p:nvPr/>
        </p:nvSpPr>
        <p:spPr bwMode="auto">
          <a:xfrm>
            <a:off x="6553200" y="3543300"/>
            <a:ext cx="1729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Shifted right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By 1 pixel</a:t>
            </a:r>
          </a:p>
        </p:txBody>
      </p:sp>
      <p:sp>
        <p:nvSpPr>
          <p:cNvPr id="171017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708C0E38-FDD1-4DB4-A141-613D470E52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59224" y="3133051"/>
            <a:ext cx="1225547" cy="1089628"/>
            <a:chOff x="144" y="144"/>
            <a:chExt cx="1152" cy="1136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5AE42C71-3795-4F10-9C78-E052845D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7DD8B4C5-C063-4072-B43D-9D7E1DD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6EB36A34-00BD-4770-9146-832024FF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B84E5264-D3B8-407B-9168-6F31F08BE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668C0743-13D9-44C5-9B74-923A7758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C4E605C6-0BD0-4FFB-BDEA-B35054AB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95AD0D8C-1E31-4F62-87A8-A8331A8E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2618A8EB-3399-495B-ABEE-5C7180D6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B93C5017-5ADA-4C0A-A716-4A9706A6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5B88956-540D-4301-99FA-4618F7D17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6044B6EE-BFE1-451B-9A47-364C61EAF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D00C7FD5-9102-45D9-9FFA-F20268B6D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E5500F58-257C-4C75-86D3-4FBE87F30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E108CE21-AE26-4303-A190-25F2EB391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98C593CE-DF08-4911-9EF9-FF59B58D1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6D488B9F-EED2-4745-9E96-C3DF47B14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7451B562-25EB-4DC5-9276-5F6019021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5281359" y="1394324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Convolutional Filter Weights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2901507" y="4310181"/>
            <a:ext cx="3340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Sliding Mask (Correlation) Weights</a:t>
            </a: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99BE8A32-3E92-441F-A7BC-B0B97D27A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5"/>
          <a:stretch/>
        </p:blipFill>
        <p:spPr bwMode="auto">
          <a:xfrm>
            <a:off x="6648882" y="2014154"/>
            <a:ext cx="1729962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Can you match the texture to the response?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71702"/>
            <a:ext cx="4724400" cy="6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5" y="1028700"/>
            <a:ext cx="474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717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463748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86100"/>
            <a:ext cx="4749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429002"/>
            <a:ext cx="1981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943350"/>
            <a:ext cx="4811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34008" y="685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prstClr val="black"/>
                </a:solidFill>
                <a:ea typeface="+mn-ea"/>
              </a:rPr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9144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11455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34290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22860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32004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42291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42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5E2C-BA20-47A1-8F5B-54F6E75C05F2}" type="slidenum">
              <a:rPr>
                <a:solidFill>
                  <a:prstClr val="black"/>
                </a:solid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29" y="57565"/>
            <a:ext cx="6327661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942" y="535487"/>
            <a:ext cx="4123312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913720" y="4183573"/>
            <a:ext cx="5360722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Note: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This parameterization is good when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input image is registered (e.g., face recognition).</a:t>
            </a:r>
          </a:p>
        </p:txBody>
      </p:sp>
    </p:spTree>
    <p:extLst>
      <p:ext uri="{BB962C8B-B14F-4D97-AF65-F5344CB8AC3E}">
        <p14:creationId xmlns:p14="http://schemas.microsoft.com/office/powerpoint/2010/main" val="218285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0488-D2C9-461B-97EB-9684EDD79262}" type="slidenum">
              <a:rPr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2114" y="933219"/>
            <a:ext cx="3911600" cy="4064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3" y="627544"/>
            <a:ext cx="5302792" cy="1044041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 An affine (FC) layer from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200x200 images to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	       </a:t>
            </a:r>
            <a:r>
              <a:rPr lang="en-US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  ~2B parameters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!!!</a:t>
            </a:r>
          </a:p>
        </p:txBody>
      </p:sp>
      <p:sp>
        <p:nvSpPr>
          <p:cNvPr id="4" name="Freeform 3"/>
          <p:cNvSpPr/>
          <p:nvPr/>
        </p:nvSpPr>
        <p:spPr>
          <a:xfrm>
            <a:off x="4849965" y="1392658"/>
            <a:ext cx="414720" cy="31107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25" y="4159068"/>
            <a:ext cx="5054547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    Spatial correlation is local</a:t>
            </a:r>
          </a:p>
          <a:p>
            <a:pPr marL="342563" indent="-342563" defTabSz="73978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Waste of resources + we have not enough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training samples anyway..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58054"/>
            <a:ext cx="821508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Fully Connected Layer for Visual 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8" name="TextBox 7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538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153F-434D-48E8-BBD9-B2A86EB8ECCC}" type="slidenum">
              <a:rPr>
                <a:solidFill>
                  <a:prstClr val="black"/>
                </a:solidFill>
              </a:rPr>
              <a:pPr/>
              <a:t>20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0" y="609824"/>
            <a:ext cx="4192735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6042" y="699554"/>
            <a:ext cx="4456307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STATIONARITY? 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Statistics is similar at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different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90286" y="57565"/>
            <a:ext cx="5967865" cy="57449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 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</p:spTree>
    <p:extLst>
      <p:ext uri="{BB962C8B-B14F-4D97-AF65-F5344CB8AC3E}">
        <p14:creationId xmlns:p14="http://schemas.microsoft.com/office/powerpoint/2010/main" val="218815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736C-2834-4741-88D0-5F18556CB079}" type="slidenum">
              <a:rPr>
                <a:solidFill>
                  <a:prstClr val="black"/>
                </a:solidFill>
              </a:rPr>
              <a:pPr/>
              <a:t>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714" y="5"/>
            <a:ext cx="572917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4343" y="597666"/>
            <a:ext cx="3447144" cy="4510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2494" y="2835175"/>
            <a:ext cx="4537996" cy="9658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D2D8A"/>
                </a:solidFill>
                <a:latin typeface="FreeSans" pitchFamily="34"/>
                <a:ea typeface="DejaVu Sans" pitchFamily="2"/>
                <a:cs typeface="DejaVu Sans" pitchFamily="2"/>
              </a:rPr>
              <a:t>Share the same parameters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across different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locations (assuming input is stationary):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Convolutions with learned kernels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654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965A-A87C-4674-B968-3C1BC419594C}" type="slidenum">
              <a:rPr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162" y="1028264"/>
            <a:ext cx="3519192" cy="48645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Learn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multiple filters.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316" y="2246100"/>
            <a:ext cx="2830542" cy="150371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E.g.: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100 Filters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Filter size: 10x10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   </a:t>
            </a:r>
            <a:r>
              <a:rPr lang="en-US" sz="190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10K parameters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0000"/>
              </a:solidFill>
              <a:latin typeface="FreeSans" pitchFamily="34"/>
              <a:ea typeface="DejaVu Sans" pitchFamily="2"/>
              <a:cs typeface="DejaVu Sans" pitchFamily="2"/>
            </a:endParaRP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FreeSan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1257" y="597911"/>
            <a:ext cx="3513906" cy="4510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526063" y="122473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algn="ctr"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10" name="Shape 69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55" y="3508193"/>
            <a:ext cx="1342200" cy="159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18375" y="3683300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38350" y="2167873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305400" y="4103741"/>
            <a:ext cx="44072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D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epth (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color)</a:t>
            </a: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8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56" name="Shape 156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</p:spTree>
    <p:extLst>
      <p:ext uri="{BB962C8B-B14F-4D97-AF65-F5344CB8AC3E}">
        <p14:creationId xmlns:p14="http://schemas.microsoft.com/office/powerpoint/2010/main" val="97732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963525" y="276000"/>
            <a:ext cx="3283499" cy="5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Filters always extend 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to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the full depth of the input volume</a:t>
            </a:r>
          </a:p>
        </p:txBody>
      </p:sp>
      <p:cxnSp>
        <p:nvCxnSpPr>
          <p:cNvPr id="175" name="Shape 175"/>
          <p:cNvCxnSpPr>
            <a:endCxn id="171" idx="0"/>
          </p:cNvCxnSpPr>
          <p:nvPr/>
        </p:nvCxnSpPr>
        <p:spPr>
          <a:xfrm flipH="1">
            <a:off x="4977900" y="109918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098750" y="728100"/>
            <a:ext cx="2583899" cy="2282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85728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3574800" y="2866500"/>
            <a:ext cx="408299" cy="1457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number: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24" y="127825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700" y="4035819"/>
            <a:ext cx="1225640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5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24625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049900" y="7522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337421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111550" y="-55900"/>
            <a:ext cx="50639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consider a second, 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green 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455930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163887" y="36538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66" name="Shape 266"/>
          <p:cNvSpPr/>
          <p:nvPr/>
        </p:nvSpPr>
        <p:spPr>
          <a:xfrm>
            <a:off x="58527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830700" y="5236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65821" y="36757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272" name="Shape 272"/>
          <p:cNvSpPr/>
          <p:nvPr/>
        </p:nvSpPr>
        <p:spPr>
          <a:xfrm>
            <a:off x="60051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1575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3099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4623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819650" y="4110760"/>
            <a:ext cx="86258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</p:spTree>
    <p:extLst>
      <p:ext uri="{BB962C8B-B14F-4D97-AF65-F5344CB8AC3E}">
        <p14:creationId xmlns:p14="http://schemas.microsoft.com/office/powerpoint/2010/main" val="383347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15" y="122473"/>
            <a:ext cx="7044450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sp>
        <p:nvSpPr>
          <p:cNvPr id="3" name="Freeform 2"/>
          <p:cNvSpPr/>
          <p:nvPr/>
        </p:nvSpPr>
        <p:spPr>
          <a:xfrm>
            <a:off x="2280960" y="777692"/>
            <a:ext cx="4976639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60" y="1154368"/>
            <a:ext cx="3110400" cy="17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79" y="1131602"/>
            <a:ext cx="3110400" cy="1840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91884" y="1851065"/>
            <a:ext cx="1453242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509" y="1657733"/>
            <a:ext cx="770041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</p:txBody>
      </p:sp>
      <p:sp>
        <p:nvSpPr>
          <p:cNvPr id="8" name="Freeform 7"/>
          <p:cNvSpPr/>
          <p:nvPr/>
        </p:nvSpPr>
        <p:spPr>
          <a:xfrm>
            <a:off x="1244159" y="1309916"/>
            <a:ext cx="414720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/>
          </a:solidFill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1432" y="1309915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56266" y="1311122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1658900" y="1309916"/>
            <a:ext cx="5183999" cy="311073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658900" y="1620978"/>
            <a:ext cx="5183999" cy="0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err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  <a:endParaRPr lang="en-US" sz="1500" b="1" dirty="0">
                <a:solidFill>
                  <a:prstClr val="black"/>
                </a:solidFill>
                <a:latin typeface="Nice" pitchFamily="50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125227" y="1779057"/>
            <a:ext cx="1550704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=        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3939840" y="1718978"/>
            <a:ext cx="0" cy="77768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919494" y="1719210"/>
            <a:ext cx="0" cy="777682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3939860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4691254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4691561" y="1733633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3940819" y="1729987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Shape 751"/>
          <p:cNvSpPr txBox="1"/>
          <p:nvPr/>
        </p:nvSpPr>
        <p:spPr>
          <a:xfrm>
            <a:off x="516287" y="3925739"/>
            <a:ext cx="8090301" cy="915507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elementwise multiplication and sum of a filter and the signal (image)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/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FB47F29D-0DCF-457D-9265-0A7238659925}"/>
              </a:ext>
            </a:extLst>
          </p:cNvPr>
          <p:cNvSpPr/>
          <p:nvPr/>
        </p:nvSpPr>
        <p:spPr>
          <a:xfrm>
            <a:off x="1082142" y="1020008"/>
            <a:ext cx="816787" cy="8310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62FDC8-3D7E-4810-86C0-32A86B0FFBE3}"/>
              </a:ext>
            </a:extLst>
          </p:cNvPr>
          <p:cNvSpPr/>
          <p:nvPr/>
        </p:nvSpPr>
        <p:spPr>
          <a:xfrm>
            <a:off x="3821234" y="1585180"/>
            <a:ext cx="1072627" cy="1058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220BB6-FD18-4841-92EC-FBCEAFE93B62}"/>
              </a:ext>
            </a:extLst>
          </p:cNvPr>
          <p:cNvSpPr/>
          <p:nvPr/>
        </p:nvSpPr>
        <p:spPr>
          <a:xfrm>
            <a:off x="5806079" y="3240469"/>
            <a:ext cx="1263916" cy="5630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E7D1C9-BCEC-4011-BC71-EA91755F1C5A}"/>
              </a:ext>
            </a:extLst>
          </p:cNvPr>
          <p:cNvCxnSpPr>
            <a:cxnSpLocks/>
            <a:stCxn id="23" idx="5"/>
            <a:endCxn id="26" idx="2"/>
          </p:cNvCxnSpPr>
          <p:nvPr/>
        </p:nvCxnSpPr>
        <p:spPr>
          <a:xfrm>
            <a:off x="1779313" y="1729360"/>
            <a:ext cx="2041921" cy="3851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D655F3-C242-4855-8B04-F322F74B2C06}"/>
              </a:ext>
            </a:extLst>
          </p:cNvPr>
          <p:cNvCxnSpPr>
            <a:cxnSpLocks/>
            <a:stCxn id="26" idx="5"/>
            <a:endCxn id="27" idx="1"/>
          </p:cNvCxnSpPr>
          <p:nvPr/>
        </p:nvCxnSpPr>
        <p:spPr>
          <a:xfrm>
            <a:off x="4736778" y="2488788"/>
            <a:ext cx="1254397" cy="8341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4DB88-50B9-4DD2-BB43-F790A341C964}"/>
              </a:ext>
            </a:extLst>
          </p:cNvPr>
          <p:cNvSpPr txBox="1"/>
          <p:nvPr/>
        </p:nvSpPr>
        <p:spPr>
          <a:xfrm>
            <a:off x="1793692" y="551694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Note: to implement convolution with a sliding mask, 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you must flip it in x and y because of the negated </a:t>
            </a:r>
            <a:r>
              <a:rPr lang="en-US" sz="1600" dirty="0" err="1">
                <a:solidFill>
                  <a:srgbClr val="00B050"/>
                </a:solidFill>
              </a:rPr>
              <a:t>i,j</a:t>
            </a:r>
            <a:r>
              <a:rPr lang="en-US" sz="1600" dirty="0">
                <a:solidFill>
                  <a:srgbClr val="00B050"/>
                </a:solidFill>
              </a:rPr>
              <a:t> indices</a:t>
            </a:r>
          </a:p>
        </p:txBody>
      </p:sp>
    </p:spTree>
    <p:extLst>
      <p:ext uri="{BB962C8B-B14F-4D97-AF65-F5344CB8AC3E}">
        <p14:creationId xmlns:p14="http://schemas.microsoft.com/office/powerpoint/2010/main" val="18462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again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Because there are multiple channels in each data block, convolutional filters are normally specified by 4D arrays. Common dimensions are: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= number of output 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= number </a:t>
                </a:r>
                <a:r>
                  <a:rPr lang="en-US"/>
                  <a:t>of input </a:t>
                </a:r>
                <a:r>
                  <a:rPr lang="en-US" dirty="0"/>
                  <a:t>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= filter height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= filter width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4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83" name="Shape 283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8" name="Shape 288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</p:spTree>
    <p:extLst>
      <p:ext uri="{BB962C8B-B14F-4D97-AF65-F5344CB8AC3E}">
        <p14:creationId xmlns:p14="http://schemas.microsoft.com/office/powerpoint/2010/main" val="140270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99" name="Shape 299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305" name="Shape 305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42250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4264400" y="24192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311" name="Shape 311"/>
          <p:cNvSpPr/>
          <p:nvPr/>
        </p:nvSpPr>
        <p:spPr>
          <a:xfrm>
            <a:off x="54348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2" name="Shape 312"/>
          <p:cNvCxnSpPr/>
          <p:nvPr/>
        </p:nvCxnSpPr>
        <p:spPr>
          <a:xfrm>
            <a:off x="6815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3" name="Shape 313"/>
          <p:cNvSpPr txBox="1"/>
          <p:nvPr/>
        </p:nvSpPr>
        <p:spPr>
          <a:xfrm>
            <a:off x="6855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71800" y="21601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300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0475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118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79612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14875" y="455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dirty="0"/>
              <a:t>Recall</a:t>
            </a:r>
            <a:endParaRPr lang="en" sz="1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625" y="665225"/>
            <a:ext cx="6520285" cy="390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07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03CAB6-A6D1-4835-B272-A3C1BD19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features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5F5220-DAC7-407A-A4BA-A5002F38A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https://distill.pub/2017/feature-visualization/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CE79-C51B-46E6-AAC4-6C372822E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7A289-728B-4766-8F90-10B0F76E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97" y="0"/>
            <a:ext cx="43575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(not really)</a:t>
            </a:r>
            <a:endParaRPr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512618"/>
            <a:ext cx="8610600" cy="4345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/>
              <a:t>Deep networks are often applied to structured data like images or time series or texts.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Activations are also grouped into minibatches of some dimension N. 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Its useful to organize layer activations and model weights to represent this structure. They are therefore most naturally represented as </a:t>
            </a:r>
            <a:r>
              <a:rPr lang="en-US" b="1" i="1" dirty="0"/>
              <a:t>multi-dimensional arrays </a:t>
            </a:r>
            <a:r>
              <a:rPr lang="en-US" dirty="0"/>
              <a:t>(incorrectly called “tensors”).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e.g. the activations in layers of most 2D image processing networks have dimensions: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                                 N x C x H x W         or         N x H x W x C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N = minibatch dimension</a:t>
            </a:r>
            <a:br>
              <a:rPr lang="en-US" dirty="0"/>
            </a:br>
            <a:r>
              <a:rPr lang="en-US" dirty="0"/>
              <a:t>C = number of channels or filters</a:t>
            </a:r>
            <a:br>
              <a:rPr lang="en-US" dirty="0"/>
            </a:br>
            <a:r>
              <a:rPr lang="en-US" dirty="0"/>
              <a:t>H = image height</a:t>
            </a:r>
            <a:br>
              <a:rPr lang="en-US" dirty="0"/>
            </a:br>
            <a:r>
              <a:rPr lang="en-US" dirty="0"/>
              <a:t>W = image width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(not really)</a:t>
            </a:r>
            <a:endParaRPr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512618"/>
            <a:ext cx="8610600" cy="4345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 err="1"/>
              <a:t>Alexnet</a:t>
            </a:r>
            <a:r>
              <a:rPr lang="en-US" dirty="0"/>
              <a:t> (simplified): The 3D blocks show activations with C, H, W dimensions. </a:t>
            </a:r>
            <a:br>
              <a:rPr lang="en-US" dirty="0"/>
            </a:br>
            <a:r>
              <a:rPr lang="en-US" dirty="0"/>
              <a:t>N, the minibatch dimension, is not shown.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23A70-908F-40AA-A2D9-A98136B97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1694996"/>
            <a:ext cx="8096250" cy="2305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AE6C5-7419-4F93-ADCA-8BBD95E7B318}"/>
              </a:ext>
            </a:extLst>
          </p:cNvPr>
          <p:cNvSpPr txBox="1"/>
          <p:nvPr/>
        </p:nvSpPr>
        <p:spPr>
          <a:xfrm>
            <a:off x="1995714" y="21716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A0480-471E-4DF7-A9C8-B81889E72FC4}"/>
              </a:ext>
            </a:extLst>
          </p:cNvPr>
          <p:cNvSpPr txBox="1"/>
          <p:nvPr/>
        </p:nvSpPr>
        <p:spPr>
          <a:xfrm>
            <a:off x="2079421" y="304839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00633-3ADA-44E9-9481-03F705126AF8}"/>
              </a:ext>
            </a:extLst>
          </p:cNvPr>
          <p:cNvSpPr txBox="1"/>
          <p:nvPr/>
        </p:nvSpPr>
        <p:spPr>
          <a:xfrm>
            <a:off x="2725216" y="33822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2751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71" name="Shape 1071"/>
              <p:cNvSpPr txBox="1"/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volution</a:t>
                </a: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layers represent local, shift-invariant operations on data blocks.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Layer activations commonly organized into 4D blocks, NCHW or NHWC.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Convolutiona</a:t>
                </a:r>
                <a:r>
                  <a:rPr lang="en-US" sz="1800" dirty="0"/>
                  <a:t>l filters are also usually 4D arrays,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dirty="0"/>
                  <a:t>C</a:t>
                </a:r>
                <a:r>
                  <a:rPr lang="en-US" sz="1800" dirty="0" err="1"/>
                  <a:t>onvnets</a:t>
                </a:r>
                <a:r>
                  <a:rPr lang="en-US" sz="1800" dirty="0"/>
                  <a:t> typically follow conv layers with </a:t>
                </a:r>
                <a:r>
                  <a:rPr lang="en-US" sz="1800" dirty="0" err="1"/>
                  <a:t>ReLU</a:t>
                </a:r>
                <a:r>
                  <a:rPr lang="en-US" sz="1800" dirty="0"/>
                  <a:t> non-linearities.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Spatial resolution decreases through the network, while number of channels increases.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Pooling layers or </a:t>
                </a:r>
                <a:r>
                  <a:rPr lang="en-US" sz="1800" dirty="0" err="1"/>
                  <a:t>strided</a:t>
                </a:r>
                <a:r>
                  <a:rPr lang="en-US" sz="1800" dirty="0"/>
                  <a:t> convolutions reduce the spatial resolution in steps.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Typical applications in image classification use additional fully connected layers and a final </a:t>
                </a:r>
                <a:r>
                  <a:rPr lang="en-US" sz="1800" dirty="0" err="1"/>
                  <a:t>softmax</a:t>
                </a:r>
                <a:r>
                  <a:rPr lang="en-US" sz="1800" dirty="0"/>
                  <a:t> for classification.   </a:t>
                </a:r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071" name="Shape 10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blipFill>
                <a:blip r:embed="rId3"/>
                <a:stretch>
                  <a:fillRect l="-433" b="-25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33">
            <a:extLst>
              <a:ext uri="{FF2B5EF4-FFF2-40B4-BE49-F238E27FC236}">
                <a16:creationId xmlns:a16="http://schemas.microsoft.com/office/drawing/2014/main" id="{ADA90414-6A24-48B0-ABD8-8F806DEE3E84}"/>
              </a:ext>
            </a:extLst>
          </p:cNvPr>
          <p:cNvSpPr txBox="1">
            <a:spLocks/>
          </p:cNvSpPr>
          <p:nvPr/>
        </p:nvSpPr>
        <p:spPr>
          <a:xfrm>
            <a:off x="464950" y="0"/>
            <a:ext cx="867905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2D2D8A"/>
                </a:solidFill>
              </a:rPr>
              <a:t>Convnets Summary</a:t>
            </a:r>
          </a:p>
        </p:txBody>
      </p:sp>
    </p:spTree>
    <p:extLst>
      <p:ext uri="{BB962C8B-B14F-4D97-AF65-F5344CB8AC3E}">
        <p14:creationId xmlns:p14="http://schemas.microsoft.com/office/powerpoint/2010/main" val="215444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22473"/>
            <a:ext cx="6760793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1600" dirty="0"/>
                  <a:t>The convolution formula is: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It follows (by redefining indices) that convolution is commutative:</a:t>
                </a:r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b="1" dirty="0"/>
                  <a:t>Finite filters:</a:t>
                </a:r>
                <a:r>
                  <a:rPr lang="en-US" sz="1600" dirty="0"/>
                  <a:t> Typically one function, the “filter” (here its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) is defined over a finite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then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  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5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1" y="1943100"/>
            <a:ext cx="365125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1715692"/>
          <a:ext cx="3556000" cy="2603899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58069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000250"/>
            <a:ext cx="1524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8072" name="Object 381"/>
          <p:cNvGraphicFramePr>
            <a:graphicFrameLocks noChangeAspect="1"/>
          </p:cNvGraphicFramePr>
          <p:nvPr/>
        </p:nvGraphicFramePr>
        <p:xfrm>
          <a:off x="5680076" y="928687"/>
          <a:ext cx="1566863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807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6" y="928687"/>
                        <a:ext cx="1566863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07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807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15807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807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07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8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807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07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807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8" name="Rectangle 251"/>
          <p:cNvSpPr>
            <a:spLocks noChangeArrowheads="1"/>
          </p:cNvSpPr>
          <p:nvPr/>
        </p:nvSpPr>
        <p:spPr bwMode="auto">
          <a:xfrm>
            <a:off x="5410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092" name="Rectangle 375"/>
          <p:cNvSpPr>
            <a:spLocks noChangeArrowheads="1"/>
          </p:cNvSpPr>
          <p:nvPr/>
        </p:nvSpPr>
        <p:spPr bwMode="auto">
          <a:xfrm>
            <a:off x="1066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9093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909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094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909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59096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91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91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91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9097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909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8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2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992" name="Rectangle 251"/>
          <p:cNvSpPr>
            <a:spLocks noChangeArrowheads="1"/>
          </p:cNvSpPr>
          <p:nvPr/>
        </p:nvSpPr>
        <p:spPr bwMode="auto">
          <a:xfrm>
            <a:off x="5791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116" name="Rectangle 375"/>
          <p:cNvSpPr>
            <a:spLocks noChangeArrowheads="1"/>
          </p:cNvSpPr>
          <p:nvPr/>
        </p:nvSpPr>
        <p:spPr bwMode="auto">
          <a:xfrm>
            <a:off x="1447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0117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011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18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011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1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0120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012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012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012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0121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012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22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6" name="Rectangle 251"/>
          <p:cNvSpPr>
            <a:spLocks noChangeArrowheads="1"/>
          </p:cNvSpPr>
          <p:nvPr/>
        </p:nvSpPr>
        <p:spPr bwMode="auto">
          <a:xfrm>
            <a:off x="6172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140" name="Rectangle 375"/>
          <p:cNvSpPr>
            <a:spLocks noChangeArrowheads="1"/>
          </p:cNvSpPr>
          <p:nvPr/>
        </p:nvSpPr>
        <p:spPr bwMode="auto">
          <a:xfrm>
            <a:off x="1752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1141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114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42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11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1144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11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1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11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145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11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6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5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917" name="Rectangle 127"/>
          <p:cNvSpPr>
            <a:spLocks noChangeArrowheads="1"/>
          </p:cNvSpPr>
          <p:nvPr/>
        </p:nvSpPr>
        <p:spPr bwMode="auto">
          <a:xfrm>
            <a:off x="64770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041" name="Rectangle 252"/>
          <p:cNvSpPr>
            <a:spLocks noChangeArrowheads="1"/>
          </p:cNvSpPr>
          <p:nvPr/>
        </p:nvSpPr>
        <p:spPr bwMode="auto">
          <a:xfrm>
            <a:off x="2133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204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20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04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204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204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204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205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204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204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20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58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2628</Words>
  <Application>Microsoft Office PowerPoint</Application>
  <PresentationFormat>On-screen Show (16:9)</PresentationFormat>
  <Paragraphs>1688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FreeSans</vt:lpstr>
      <vt:lpstr>Nice</vt:lpstr>
      <vt:lpstr>Times</vt:lpstr>
      <vt:lpstr>Cambria Math</vt:lpstr>
      <vt:lpstr>Futura Bk BT</vt:lpstr>
      <vt:lpstr>Helvetica Neue</vt:lpstr>
      <vt:lpstr>Simple Light</vt:lpstr>
      <vt:lpstr>Equation</vt:lpstr>
      <vt:lpstr>This time: Neural Networks for Visual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Can you match the texture to the response?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“Tensors” again</vt:lpstr>
      <vt:lpstr>PowerPoint Presentation</vt:lpstr>
      <vt:lpstr>PowerPoint Presentation</vt:lpstr>
      <vt:lpstr>PowerPoint Presentation</vt:lpstr>
      <vt:lpstr>Visualizing the features </vt:lpstr>
      <vt:lpstr>“Tensors” (not really)</vt:lpstr>
      <vt:lpstr>“Tensors” (not really)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391</cp:revision>
  <dcterms:modified xsi:type="dcterms:W3CDTF">2019-12-03T02:42:10Z</dcterms:modified>
</cp:coreProperties>
</file>